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347" r:id="rId3"/>
    <p:sldId id="355" r:id="rId4"/>
    <p:sldId id="349" r:id="rId5"/>
    <p:sldId id="352" r:id="rId6"/>
    <p:sldId id="350" r:id="rId7"/>
    <p:sldId id="353" r:id="rId8"/>
    <p:sldId id="369" r:id="rId9"/>
    <p:sldId id="354" r:id="rId10"/>
    <p:sldId id="367" r:id="rId11"/>
    <p:sldId id="357" r:id="rId12"/>
    <p:sldId id="360" r:id="rId13"/>
    <p:sldId id="359" r:id="rId14"/>
    <p:sldId id="361" r:id="rId15"/>
    <p:sldId id="365" r:id="rId16"/>
    <p:sldId id="366" r:id="rId17"/>
    <p:sldId id="371" r:id="rId18"/>
    <p:sldId id="356" r:id="rId19"/>
    <p:sldId id="362" r:id="rId20"/>
    <p:sldId id="363" r:id="rId21"/>
    <p:sldId id="372" r:id="rId22"/>
    <p:sldId id="370" r:id="rId23"/>
    <p:sldId id="374" r:id="rId24"/>
    <p:sldId id="373" r:id="rId25"/>
    <p:sldId id="364" r:id="rId26"/>
    <p:sldId id="358" r:id="rId27"/>
    <p:sldId id="36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на Вакуленко" initials="НВ" lastIdx="1" clrIdx="0">
    <p:extLst>
      <p:ext uri="{19B8F6BF-5375-455C-9EA6-DF929625EA0E}">
        <p15:presenceInfo xmlns:p15="http://schemas.microsoft.com/office/powerpoint/2012/main" userId="d590ea033c1d8d7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2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54E93-EFA8-4B41-BA54-CEA0791CA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ADE7D4-F5B8-4BDA-AF14-93BBF941B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27AA9E-2BC5-465D-8DD2-043270CA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A4D682-1FF7-48CA-AF3F-8DBD1C28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162547-FC86-450D-8893-56ADDB02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75374-55C7-4BC6-80C4-2192441C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6D07BD-2849-400D-9CFC-25B8D94C5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E41859-E70E-4BC3-90CB-D6B4B490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45EE2D-797A-45EA-9FE0-900126FE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A83DD-1CFC-4DFA-8475-C987A10B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2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AD1FC4-0AA7-4CE0-8B4E-027B67F8EB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B97F74-C2BD-442C-945C-2EB612E7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09F94D-B5C2-4516-86C8-F1257AC7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2335B2-68A2-4892-99F8-0A6B3D3F7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45EEA-30EA-4786-8286-280AC45A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66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CE3FD-9A66-4B64-97B5-BEAFE3658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BB9708-197C-4BDA-A090-6F2A653F6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62D5A3-136C-48CC-9DDB-A2E693BE2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ED3B3C-6B1B-4D2E-93D2-7724ADEA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33935-7855-4B34-AE1B-F55F3371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71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B9F75-90A9-4917-A7B3-39B60E6C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FADC9F-3CE8-479B-A90F-D9AB1B2E2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3ADC5D-D437-47E6-A895-493B46599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EEDD9D-F1FF-480C-8BC1-20B26591A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385FA1-44DF-4414-A637-85C9E424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37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1D936-F543-4650-85A3-B86EB261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8B947B-27DF-47D9-ADC1-DE0398AFA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63B7F7-721A-44EF-9DD6-D284768EF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DEC9B1-304A-4041-BBE5-AE436398A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DBF7C0-327E-4B45-B65D-075A0A29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A7A204-6065-4EDA-AA45-8DED97FA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60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6A2E3-7C4D-4171-B1F2-857CC5F89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E96BF2-AB94-4126-BE44-5D169DD51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E32B81-5689-46F4-A51A-8AF211315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9435B9-7024-4F68-A84E-2A970D5DAD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B094CD-179F-46A7-B6C9-DCB04C918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B0FAA0-C8D1-4DCA-ACF2-87153B32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B9FDAA7-FB7D-48F9-AF9C-32AB7624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790795-F5E8-43E2-AF55-84E2CE231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92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BD922-E30F-4288-8F31-B0835EA3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5E819D-A99A-4AA7-BB7C-6D1999E7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7CD7C0-4DF3-40B7-94C6-A72D16CF2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BD9F55-C46F-487D-B302-86AEB20EA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75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F931CB-7471-4613-9D25-C94A620A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CCA122-945B-46BA-9FFF-83A7667E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65FE88-4E85-425A-9B69-6ADD685D5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9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BF232-D818-46D5-A44C-08F46BB2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72B5C-778E-4996-8DC1-1F3F0142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E3D95-F2CD-455A-9066-82357C309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EEAE64-04AA-4E77-A50A-E9F6B38D6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677B59-F65A-4985-A3AA-E9066023B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D88760-32E7-4E33-A666-3322A90C5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8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BFB38-0EE2-41A3-A09F-504AB2A66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2BB3A8-D25E-470F-A988-B650C9E58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D7E2A1-190D-4562-B528-9E1222DE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B55FC7-D3AF-4B3D-8A53-4402ABD0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3C9C66-FB26-400A-A87A-668811BD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E32323-086D-4DA6-A956-E68DBCD6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2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4ACDB-C949-4B50-9234-CAEAF4CC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619D48-E6A7-4D41-9772-2770D7945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96AB-2E9A-4439-A2E8-34432E433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E19A7-CC15-4454-BEA8-5149DA56F8EE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57E00-D181-40F0-A1A1-F9CB1F06F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8B974-BA0E-4F1B-9AB0-EC8188B3B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3DB18-39D8-4B40-A0CB-16B0F74A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11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package" Target="../embeddings/_________Microsoft_Word.docx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489" y="457200"/>
            <a:ext cx="8315511" cy="5146653"/>
          </a:xfrm>
        </p:spPr>
        <p:txBody>
          <a:bodyPr>
            <a:normAutofit fontScale="85000" lnSpcReduction="20000"/>
          </a:bodyPr>
          <a:lstStyle/>
          <a:p>
            <a:pPr marL="69850" indent="0" algn="ctr">
              <a:buNone/>
            </a:pPr>
            <a:br>
              <a:rPr lang="ru-RU" sz="2500" b="1" dirty="0"/>
            </a:br>
            <a:r>
              <a:rPr lang="ru-RU" sz="4700" b="1" dirty="0"/>
              <a:t>докладчик</a:t>
            </a:r>
            <a:r>
              <a:rPr lang="ru-RU" sz="5500" b="1" dirty="0"/>
              <a:t>:</a:t>
            </a:r>
          </a:p>
          <a:p>
            <a:pPr marL="69850" indent="0" algn="ctr">
              <a:buNone/>
            </a:pPr>
            <a:r>
              <a:rPr lang="ru-RU" sz="4700" b="1" dirty="0"/>
              <a:t>Вакуленко Валерий Михайлович</a:t>
            </a:r>
            <a:r>
              <a:rPr lang="ru-RU" sz="4200" b="1" dirty="0"/>
              <a:t>, </a:t>
            </a:r>
            <a:r>
              <a:rPr lang="ru-RU" sz="3800" dirty="0" err="1"/>
              <a:t>к.э.н</a:t>
            </a:r>
            <a:r>
              <a:rPr lang="ru-RU" sz="3800" dirty="0"/>
              <a:t>, </a:t>
            </a:r>
            <a:r>
              <a:rPr lang="en-US" sz="3800" dirty="0"/>
              <a:t>CCIM. </a:t>
            </a:r>
            <a:r>
              <a:rPr lang="ru-RU" sz="3800" dirty="0"/>
              <a:t>ГЛАВА ЦЕНТРА СОДЕЙСТВИЯ ПРОДВИЖЕНИЮ ЦУР ООН И СОХРАНЕНИЮ ПРИРОДЫ И</a:t>
            </a:r>
            <a:r>
              <a:rPr lang="en-US" sz="3800" dirty="0"/>
              <a:t> HOMO SAPIENS, </a:t>
            </a:r>
            <a:r>
              <a:rPr lang="ru-RU" sz="3800" dirty="0"/>
              <a:t>   </a:t>
            </a:r>
            <a:r>
              <a:rPr lang="en-US" sz="4200" b="1" dirty="0"/>
              <a:t>“</a:t>
            </a:r>
            <a:r>
              <a:rPr lang="en-US" sz="5600" b="1" dirty="0"/>
              <a:t>ECOSANACLUB</a:t>
            </a:r>
            <a:r>
              <a:rPr lang="en-US" sz="4200" b="1" dirty="0"/>
              <a:t>”</a:t>
            </a:r>
            <a:endParaRPr lang="ru-RU" sz="4200" b="1" dirty="0"/>
          </a:p>
          <a:p>
            <a:pPr marL="69850" indent="0" algn="ctr">
              <a:buNone/>
            </a:pPr>
            <a:r>
              <a:rPr lang="en-US" sz="4200" b="1" dirty="0"/>
              <a:t> </a:t>
            </a:r>
            <a:r>
              <a:rPr lang="ru-RU" sz="4200" b="1" dirty="0"/>
              <a:t>  «Уникальный потенциал стран БРИКС+  в сфере Глобального ЭКО-Устойчивого Развития и его эффективная реализация». </a:t>
            </a:r>
            <a:endParaRPr lang="ru-RU" sz="4200" dirty="0"/>
          </a:p>
        </p:txBody>
      </p:sp>
      <p:pic>
        <p:nvPicPr>
          <p:cNvPr id="32769" name="Рисунок 2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id="{BB8CFD7A-3C86-4D07-9567-A0FE7E5C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5919922"/>
            <a:ext cx="1529587" cy="9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30" y="5325843"/>
            <a:ext cx="4407515" cy="15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36" y="5493475"/>
            <a:ext cx="1345585" cy="135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6304926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9736" y="5650296"/>
            <a:ext cx="40862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 </a:t>
            </a:r>
            <a:r>
              <a:rPr lang="en-US" sz="2000" dirty="0"/>
              <a:t> </a:t>
            </a:r>
            <a:endParaRPr lang="ru-RU" sz="2000" dirty="0"/>
          </a:p>
          <a:p>
            <a:pPr algn="ctr"/>
            <a:r>
              <a:rPr lang="en-US" sz="20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+79111777716;   vakulenko@ecoestate.tv 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142632" y="72196"/>
            <a:ext cx="442936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ФОРУМ БРИКС+</a:t>
            </a:r>
            <a:br>
              <a:rPr lang="ru-RU" sz="4400" b="1" dirty="0">
                <a:solidFill>
                  <a:srgbClr val="C00000"/>
                </a:solidFill>
              </a:rPr>
            </a:br>
            <a:r>
              <a:rPr lang="ru-RU" sz="3200" dirty="0"/>
              <a:t>22 сентября 2020</a:t>
            </a:r>
            <a:endParaRPr lang="ru-RU" sz="3600" b="1" dirty="0"/>
          </a:p>
          <a:p>
            <a:pPr algn="ctr"/>
            <a:r>
              <a:rPr lang="ru-RU" sz="2400" b="1" dirty="0"/>
              <a:t>Сочи, Россия</a:t>
            </a:r>
            <a:endParaRPr lang="ru-RU" sz="2400" dirty="0"/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Circe"/>
              </a:rPr>
              <a:t>я 2020</a:t>
            </a:r>
            <a:endParaRPr lang="ru-RU" b="1" i="0" dirty="0">
              <a:solidFill>
                <a:srgbClr val="FFFFFF"/>
              </a:solidFill>
              <a:effectLst/>
              <a:latin typeface="Circe"/>
            </a:endParaRPr>
          </a:p>
          <a:p>
            <a:r>
              <a:rPr lang="ru-RU" b="1" i="0" dirty="0">
                <a:solidFill>
                  <a:srgbClr val="FFFFFF"/>
                </a:solidFill>
                <a:effectLst/>
                <a:latin typeface="Circe"/>
              </a:rPr>
              <a:t>Сочи, Россия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6871D3-FC4B-4A3B-A615-733386EF0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10" y="1694683"/>
            <a:ext cx="3647889" cy="417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05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AAB149-0CB0-4376-BCDC-330B9B0DB510}"/>
              </a:ext>
            </a:extLst>
          </p:cNvPr>
          <p:cNvSpPr/>
          <p:nvPr/>
        </p:nvSpPr>
        <p:spPr>
          <a:xfrm>
            <a:off x="147365" y="2531677"/>
            <a:ext cx="36771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Экологами не рождаются</a:t>
            </a:r>
            <a:r>
              <a:rPr lang="en-US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endParaRPr lang="ru-RU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E0B49DC6-DD49-4881-87AD-F89286CCF3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Изображение выглядит как здание, внешний, человек, ракетка&#10;&#10;Автоматически созданное описание">
            <a:extLst>
              <a:ext uri="{FF2B5EF4-FFF2-40B4-BE49-F238E27FC236}">
                <a16:creationId xmlns:a16="http://schemas.microsoft.com/office/drawing/2014/main" id="{7E05E6CA-86A6-3F43-A6DC-AB30E2696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71" y="904565"/>
            <a:ext cx="7746547" cy="488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08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внутренний, стол, мужчин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57507A34-8E6A-4C13-8D49-84C9C070E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2" y="503479"/>
            <a:ext cx="7339619" cy="544164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B976DC-598D-4B28-AC04-5D315A60C308}"/>
              </a:ext>
            </a:extLst>
          </p:cNvPr>
          <p:cNvSpPr/>
          <p:nvPr/>
        </p:nvSpPr>
        <p:spPr>
          <a:xfrm>
            <a:off x="96101" y="1818843"/>
            <a:ext cx="31667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Руководство государств и крупных корпораций не хотят брать на себя бремя ответственности за решение глобальных экологических проблем.</a:t>
            </a:r>
          </a:p>
          <a:p>
            <a:pPr algn="ctr"/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ООН – структура, которая показывает готовность эти вопросы решать (приняты Цели Устойчивого Развития), но у нее не хватает эффективных инструментов для этого.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81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человек, группа, стои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A8BB10E6-B32F-46E8-BCA0-88DB8551D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120303"/>
            <a:ext cx="7097284" cy="54686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2E8AE3-9564-47CD-94FE-B620D9DDE7E0}"/>
              </a:ext>
            </a:extLst>
          </p:cNvPr>
          <p:cNvSpPr/>
          <p:nvPr/>
        </p:nvSpPr>
        <p:spPr>
          <a:xfrm>
            <a:off x="147364" y="2531677"/>
            <a:ext cx="441511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</a:t>
            </a:r>
            <a:endParaRPr lang="ru-RU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925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человек, внутренний, тор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37B096A7-C819-4AD5-856B-FFA4740CF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82" y="535233"/>
            <a:ext cx="8490051" cy="50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17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женщина, мужчина, сидит, укладывает&#10;&#10;Автоматически созданное описание">
            <a:extLst>
              <a:ext uri="{FF2B5EF4-FFF2-40B4-BE49-F238E27FC236}">
                <a16:creationId xmlns:a16="http://schemas.microsoft.com/office/drawing/2014/main" id="{66C65B58-B8C1-4783-985C-C5DCA61FB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7420" y="743140"/>
            <a:ext cx="5945120" cy="4458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D02B99-F4A9-D44F-B683-676EC32A341A}"/>
              </a:ext>
            </a:extLst>
          </p:cNvPr>
          <p:cNvSpPr txBox="1"/>
          <p:nvPr/>
        </p:nvSpPr>
        <p:spPr>
          <a:xfrm>
            <a:off x="821635" y="2146468"/>
            <a:ext cx="3366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Даже самый большой эколог России из Госдумы, не может противостоять проникновению МСЖ</a:t>
            </a:r>
          </a:p>
        </p:txBody>
      </p:sp>
    </p:spTree>
    <p:extLst>
      <p:ext uri="{BB962C8B-B14F-4D97-AF65-F5344CB8AC3E}">
        <p14:creationId xmlns:p14="http://schemas.microsoft.com/office/powerpoint/2010/main" val="728604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человек, стоит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D9B72827-FD46-4AA2-8F0C-36937549D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528513"/>
            <a:ext cx="7155466" cy="5416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79F88-AC42-A54E-B91C-AAD8841E9876}"/>
              </a:ext>
            </a:extLst>
          </p:cNvPr>
          <p:cNvSpPr txBox="1"/>
          <p:nvPr/>
        </p:nvSpPr>
        <p:spPr>
          <a:xfrm>
            <a:off x="583096" y="2133600"/>
            <a:ext cx="26239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ООН проводит немало мероприятий, но нужно более активно и жестко продвигать идеи ЦУР и более широко взаимодействовать с гражданами всего мира</a:t>
            </a:r>
          </a:p>
        </p:txBody>
      </p:sp>
    </p:spTree>
    <p:extLst>
      <p:ext uri="{BB962C8B-B14F-4D97-AF65-F5344CB8AC3E}">
        <p14:creationId xmlns:p14="http://schemas.microsoft.com/office/powerpoint/2010/main" val="284824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монитор, снимок экрана, экран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27A34A0-A29F-4152-946B-EC58954A0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610462"/>
            <a:ext cx="7250716" cy="533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2E52B-007A-4444-BE54-5E3C38BC217D}"/>
              </a:ext>
            </a:extLst>
          </p:cNvPr>
          <p:cNvSpPr txBox="1"/>
          <p:nvPr/>
        </p:nvSpPr>
        <p:spPr>
          <a:xfrm>
            <a:off x="522899" y="2633908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разы сократили  потребление, и все-таки  «две Земли»</a:t>
            </a:r>
          </a:p>
        </p:txBody>
      </p:sp>
    </p:spTree>
    <p:extLst>
      <p:ext uri="{BB962C8B-B14F-4D97-AF65-F5344CB8AC3E}">
        <p14:creationId xmlns:p14="http://schemas.microsoft.com/office/powerpoint/2010/main" val="2928048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8" name="Рисунок 7" descr="Изображение выглядит как здание, человек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B7773D8-B433-FD4E-81AE-9EF1882ED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68" y="904565"/>
            <a:ext cx="6843531" cy="4767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4B08A5-7F5F-0244-B1F8-21842D575A1A}"/>
              </a:ext>
            </a:extLst>
          </p:cNvPr>
          <p:cNvSpPr txBox="1"/>
          <p:nvPr/>
        </p:nvSpPr>
        <p:spPr>
          <a:xfrm>
            <a:off x="775252" y="2686447"/>
            <a:ext cx="2127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Грета </a:t>
            </a:r>
            <a:r>
              <a:rPr lang="ru-RU" dirty="0" err="1"/>
              <a:t>Тунберг</a:t>
            </a:r>
            <a:r>
              <a:rPr lang="ru-RU" dirty="0"/>
              <a:t> делает много полезного. Надо оценивать ее дела  а не манеры и внешний вид</a:t>
            </a:r>
          </a:p>
        </p:txBody>
      </p:sp>
    </p:spTree>
    <p:extLst>
      <p:ext uri="{BB962C8B-B14F-4D97-AF65-F5344CB8AC3E}">
        <p14:creationId xmlns:p14="http://schemas.microsoft.com/office/powerpoint/2010/main" val="2264603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11" name="Рисунок 10" descr="Изображение выглядит как человек, здание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6B9D255-3D33-4279-8E9A-896FB7D0D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29" y="535233"/>
            <a:ext cx="7146313" cy="53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8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11" name="Рисунок 10" descr="Изображение выглядит как человек, внешний, трав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8B9B5E32-9906-4960-A3AF-2203E2BCF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30" y="535233"/>
            <a:ext cx="7213181" cy="5409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5EB605-6AD2-1D44-8163-98EDFD2456A6}"/>
              </a:ext>
            </a:extLst>
          </p:cNvPr>
          <p:cNvSpPr txBox="1"/>
          <p:nvPr/>
        </p:nvSpPr>
        <p:spPr>
          <a:xfrm>
            <a:off x="477078" y="2332000"/>
            <a:ext cx="2355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странах, где зеленых поддерживают или хотя бы не мешают – экология гораздо лучше</a:t>
            </a:r>
          </a:p>
        </p:txBody>
      </p:sp>
    </p:spTree>
    <p:extLst>
      <p:ext uri="{BB962C8B-B14F-4D97-AF65-F5344CB8AC3E}">
        <p14:creationId xmlns:p14="http://schemas.microsoft.com/office/powerpoint/2010/main" val="3602392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850" y="457200"/>
            <a:ext cx="8991600" cy="5146653"/>
          </a:xfrm>
        </p:spPr>
        <p:txBody>
          <a:bodyPr>
            <a:normAutofit fontScale="62500" lnSpcReduction="20000"/>
          </a:bodyPr>
          <a:lstStyle/>
          <a:p>
            <a:pPr marL="69850" indent="0" algn="ctr">
              <a:buNone/>
            </a:pPr>
            <a:br>
              <a:rPr lang="ru-RU" sz="2500" b="1" dirty="0"/>
            </a:br>
            <a:r>
              <a:rPr lang="en-US" sz="4200" dirty="0"/>
              <a:t>SPEAKER</a:t>
            </a:r>
            <a:r>
              <a:rPr lang="ru-RU" sz="5500" b="1" dirty="0"/>
              <a:t>:</a:t>
            </a:r>
          </a:p>
          <a:p>
            <a:pPr marL="69850" indent="0" algn="ctr">
              <a:buNone/>
            </a:pPr>
            <a:r>
              <a:rPr lang="en-US" sz="9600" b="1" dirty="0"/>
              <a:t>Valery Vakulenko</a:t>
            </a:r>
            <a:r>
              <a:rPr lang="en-US" sz="4800" b="1" dirty="0"/>
              <a:t>, </a:t>
            </a:r>
          </a:p>
          <a:p>
            <a:pPr marL="69850" indent="0" algn="ctr">
              <a:buNone/>
            </a:pPr>
            <a:r>
              <a:rPr lang="en-US" sz="4500" dirty="0" err="1"/>
              <a:t>Ph.D.inECO</a:t>
            </a:r>
            <a:r>
              <a:rPr lang="en-US" sz="4500" dirty="0"/>
              <a:t>, CCIM. HEAD OF THE CENTER FOR PROMOTING THE UN SDGs AND SAIVING NATURE &amp; HOMO SAPIENS, </a:t>
            </a:r>
          </a:p>
          <a:p>
            <a:pPr marL="69850" indent="0" algn="ctr">
              <a:buNone/>
            </a:pPr>
            <a:r>
              <a:rPr lang="en-US" sz="4800" b="1" dirty="0"/>
              <a:t>“</a:t>
            </a:r>
            <a:r>
              <a:rPr lang="en-US" sz="7700" b="1" dirty="0"/>
              <a:t>ECOSANACLUB</a:t>
            </a:r>
            <a:r>
              <a:rPr lang="en-US" sz="4800" b="1" dirty="0"/>
              <a:t>”</a:t>
            </a:r>
          </a:p>
          <a:p>
            <a:pPr marL="69850" indent="0" algn="ctr">
              <a:buNone/>
            </a:pPr>
            <a:endParaRPr lang="ru-RU" sz="4800" b="1" dirty="0"/>
          </a:p>
          <a:p>
            <a:pPr marL="69850" indent="0" algn="ctr">
              <a:buNone/>
            </a:pPr>
            <a:r>
              <a:rPr lang="en-US" sz="5100" b="1" dirty="0"/>
              <a:t>"The unique potential of the BRICS+ countries in the field of Global ECO-Sustainable Development</a:t>
            </a:r>
            <a:r>
              <a:rPr lang="ru-RU" sz="5100" b="1" dirty="0"/>
              <a:t> </a:t>
            </a:r>
            <a:r>
              <a:rPr lang="en-US" sz="5100" b="1" dirty="0"/>
              <a:t>and its effective implementation ”.</a:t>
            </a:r>
            <a:endParaRPr lang="ru-RU" sz="5100" dirty="0"/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69" name="Рисунок 2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id="{BB8CFD7A-3C86-4D07-9567-A0FE7E5C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5919922"/>
            <a:ext cx="1529587" cy="9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30" y="5325843"/>
            <a:ext cx="4407515" cy="15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36" y="5493475"/>
            <a:ext cx="1345585" cy="135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6304926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9736" y="5650296"/>
            <a:ext cx="40862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 </a:t>
            </a:r>
            <a:r>
              <a:rPr lang="en-US" sz="2000" dirty="0"/>
              <a:t> </a:t>
            </a:r>
            <a:endParaRPr lang="ru-RU" sz="2000" dirty="0"/>
          </a:p>
          <a:p>
            <a:pPr algn="ctr"/>
            <a:r>
              <a:rPr lang="en-US" sz="20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+79111777716;   vakulenko@ecoestate.tv 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142632" y="72196"/>
            <a:ext cx="4429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FORUM BRICS+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2800" dirty="0"/>
              <a:t>22</a:t>
            </a:r>
            <a:r>
              <a:rPr lang="en-US" sz="2800" baseline="30000" dirty="0"/>
              <a:t>nd</a:t>
            </a:r>
            <a:r>
              <a:rPr lang="en-US" sz="2800" dirty="0"/>
              <a:t> of September 2020</a:t>
            </a:r>
            <a:endParaRPr lang="en-US" sz="4400" b="1" dirty="0"/>
          </a:p>
          <a:p>
            <a:pPr algn="ctr"/>
            <a:r>
              <a:rPr lang="en-US" sz="2400" b="1" dirty="0"/>
              <a:t>Sochi, Russia</a:t>
            </a:r>
            <a:endParaRPr lang="en-US" sz="2400" dirty="0"/>
          </a:p>
          <a:p>
            <a:r>
              <a:rPr lang="ru-RU" b="0" i="0" dirty="0">
                <a:solidFill>
                  <a:srgbClr val="FFFFFF"/>
                </a:solidFill>
                <a:effectLst/>
                <a:latin typeface="Circe"/>
              </a:rPr>
              <a:t>я 2020</a:t>
            </a:r>
            <a:endParaRPr lang="ru-RU" b="1" i="0" dirty="0">
              <a:solidFill>
                <a:srgbClr val="FFFFFF"/>
              </a:solidFill>
              <a:effectLst/>
              <a:latin typeface="Circe"/>
            </a:endParaRPr>
          </a:p>
          <a:p>
            <a:r>
              <a:rPr lang="ru-RU" b="1" i="0" dirty="0">
                <a:solidFill>
                  <a:srgbClr val="FFFFFF"/>
                </a:solidFill>
                <a:effectLst/>
                <a:latin typeface="Circe"/>
              </a:rPr>
              <a:t>Сочи, Россия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6871D3-FC4B-4A3B-A615-733386EF0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2" y="1648303"/>
            <a:ext cx="3647889" cy="417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53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внешний, здание, человек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D357D31A-9A5F-4E00-989A-89B035125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49" y="535233"/>
            <a:ext cx="7115175" cy="5336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7345DB-8ABB-F048-80ED-61BB6AC16772}"/>
              </a:ext>
            </a:extLst>
          </p:cNvPr>
          <p:cNvSpPr txBox="1"/>
          <p:nvPr/>
        </p:nvSpPr>
        <p:spPr>
          <a:xfrm>
            <a:off x="662609" y="2437629"/>
            <a:ext cx="2170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целый </a:t>
            </a:r>
            <a:r>
              <a:rPr lang="ru-RU" dirty="0" err="1"/>
              <a:t>уикэнд</a:t>
            </a:r>
            <a:r>
              <a:rPr lang="ru-RU" dirty="0"/>
              <a:t> центр города отдают  зеленым</a:t>
            </a:r>
          </a:p>
        </p:txBody>
      </p:sp>
    </p:spTree>
    <p:extLst>
      <p:ext uri="{BB962C8B-B14F-4D97-AF65-F5344CB8AC3E}">
        <p14:creationId xmlns:p14="http://schemas.microsoft.com/office/powerpoint/2010/main" val="1369962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трава, внешний, челове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69C2E45A-DC8F-4F23-8DBB-F620FAB28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12" y="610462"/>
            <a:ext cx="8582025" cy="48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33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трава, внешний, пар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85F2F91D-212D-417E-9199-CB7745664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24" y="381000"/>
            <a:ext cx="6996727" cy="52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34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11" name="Рисунок 10" descr="Изображение выглядит как трава, внешний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437E8944-DD4E-4FA3-AE15-672879D85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91" y="87242"/>
            <a:ext cx="5857877" cy="585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74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внешний, человек, трав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C856C5C-390B-4FF0-882D-960E866C7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34" y="87242"/>
            <a:ext cx="6086474" cy="58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73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трава, внеш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1F4D2B7-77CA-4F5E-BEAE-C14D8DBE3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478507"/>
            <a:ext cx="7288816" cy="5466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C87D61-7A5B-2441-A81C-298898FFFE2F}"/>
              </a:ext>
            </a:extLst>
          </p:cNvPr>
          <p:cNvSpPr txBox="1"/>
          <p:nvPr/>
        </p:nvSpPr>
        <p:spPr>
          <a:xfrm>
            <a:off x="477079" y="2412893"/>
            <a:ext cx="2584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Посадить дерево это не только спасительно, но еще и удовольствие.</a:t>
            </a:r>
          </a:p>
          <a:p>
            <a:r>
              <a:rPr lang="ru-RU" dirty="0"/>
              <a:t>Лучший подарок на день рождения</a:t>
            </a:r>
          </a:p>
        </p:txBody>
      </p:sp>
    </p:spTree>
    <p:extLst>
      <p:ext uri="{BB962C8B-B14F-4D97-AF65-F5344CB8AC3E}">
        <p14:creationId xmlns:p14="http://schemas.microsoft.com/office/powerpoint/2010/main" val="25402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</p:spTree>
    <p:extLst>
      <p:ext uri="{BB962C8B-B14F-4D97-AF65-F5344CB8AC3E}">
        <p14:creationId xmlns:p14="http://schemas.microsoft.com/office/powerpoint/2010/main" val="810433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</p:spTree>
    <p:extLst>
      <p:ext uri="{BB962C8B-B14F-4D97-AF65-F5344CB8AC3E}">
        <p14:creationId xmlns:p14="http://schemas.microsoft.com/office/powerpoint/2010/main" val="284258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E199683-B290-49CE-B365-86DB7B4AA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022495"/>
              </p:ext>
            </p:extLst>
          </p:nvPr>
        </p:nvGraphicFramePr>
        <p:xfrm>
          <a:off x="5732309" y="107081"/>
          <a:ext cx="4649941" cy="5868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Document" r:id="rId5" imgW="5936630" imgH="9153560" progId="Word.Document.12">
                  <p:embed/>
                </p:oleObj>
              </mc:Choice>
              <mc:Fallback>
                <p:oleObj name="Document" r:id="rId5" imgW="5936630" imgH="915356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32309" y="107081"/>
                        <a:ext cx="4649941" cy="5868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0A3AE7B-330B-49BE-AAED-A5BFB5B66F81}"/>
              </a:ext>
            </a:extLst>
          </p:cNvPr>
          <p:cNvSpPr/>
          <p:nvPr/>
        </p:nvSpPr>
        <p:spPr>
          <a:xfrm>
            <a:off x="84567" y="2207002"/>
            <a:ext cx="52411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ru-RU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БРИКС+ – это структура, которая может обеспечить новых лидеров для новой экономики, создав и развив на своей базе клуб 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экодержав</a:t>
            </a:r>
            <a:r>
              <a:rPr lang="ru-RU" sz="2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28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86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C269D4-E4C6-4FB3-B512-5DBBFC1B4B8A}"/>
              </a:ext>
            </a:extLst>
          </p:cNvPr>
          <p:cNvSpPr/>
          <p:nvPr/>
        </p:nvSpPr>
        <p:spPr>
          <a:xfrm>
            <a:off x="262" y="2609346"/>
            <a:ext cx="51222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highlight>
                  <a:srgbClr val="FFFF00"/>
                </a:highlight>
              </a:rPr>
              <a:t>Мотиватор – выживание</a:t>
            </a:r>
          </a:p>
          <a:p>
            <a:pPr algn="ctr"/>
            <a:endParaRPr lang="ru-RU" sz="3200" dirty="0">
              <a:highlight>
                <a:srgbClr val="FFFF00"/>
              </a:highlight>
            </a:endParaRPr>
          </a:p>
          <a:p>
            <a:pPr algn="ctr"/>
            <a:r>
              <a:rPr lang="ru-RU" sz="3200" dirty="0">
                <a:solidFill>
                  <a:srgbClr val="C00000"/>
                </a:solidFill>
              </a:rPr>
              <a:t>Витальные экологические проблемы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DBCCFC57-8B2E-40B2-B12A-FC03CC64A0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980700"/>
            <a:ext cx="1600700" cy="1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CA37116-6E6B-4952-9A45-2A501D9AD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35" y="212035"/>
            <a:ext cx="7765775" cy="55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70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2BA9EAD-6B66-44BB-A124-C8D431525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535233"/>
            <a:ext cx="7913168" cy="512243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D002E2-D7B7-4A97-B0C3-6B27F59469E8}"/>
              </a:ext>
            </a:extLst>
          </p:cNvPr>
          <p:cNvSpPr/>
          <p:nvPr/>
        </p:nvSpPr>
        <p:spPr>
          <a:xfrm>
            <a:off x="-181161" y="2609346"/>
            <a:ext cx="47722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highlight>
                  <a:srgbClr val="FFFF00"/>
                </a:highlight>
              </a:rPr>
              <a:t>Мотиватор – выживание</a:t>
            </a:r>
          </a:p>
          <a:p>
            <a:pPr algn="ctr"/>
            <a:endParaRPr lang="ru-RU" sz="3200" dirty="0">
              <a:highlight>
                <a:srgbClr val="FFFF00"/>
              </a:highlight>
            </a:endParaRPr>
          </a:p>
          <a:p>
            <a:pPr algn="ctr"/>
            <a:r>
              <a:rPr lang="ru-RU" sz="3200" dirty="0">
                <a:solidFill>
                  <a:srgbClr val="C00000"/>
                </a:solidFill>
              </a:rPr>
              <a:t>Необратимые потери в  биосфере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19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BC3F7A-753C-4DF5-B7BC-D2874859B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566556"/>
            <a:ext cx="7621158" cy="47349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EF92BB-1483-4D58-8A1C-E5D70B8B609E}"/>
              </a:ext>
            </a:extLst>
          </p:cNvPr>
          <p:cNvSpPr/>
          <p:nvPr/>
        </p:nvSpPr>
        <p:spPr>
          <a:xfrm>
            <a:off x="262" y="2609346"/>
            <a:ext cx="44860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highlight>
                  <a:srgbClr val="FFFF00"/>
                </a:highlight>
              </a:rPr>
              <a:t>Мотиватор – выживание</a:t>
            </a:r>
          </a:p>
          <a:p>
            <a:pPr algn="ctr"/>
            <a:endParaRPr lang="ru-RU" sz="3200" dirty="0">
              <a:highlight>
                <a:srgbClr val="FFFF00"/>
              </a:highlight>
            </a:endParaRPr>
          </a:p>
          <a:p>
            <a:pPr algn="ctr"/>
            <a:r>
              <a:rPr lang="ru-RU" sz="3200" dirty="0">
                <a:solidFill>
                  <a:srgbClr val="C00000"/>
                </a:solidFill>
              </a:rPr>
              <a:t>Глобальное изменение климата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85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7" name="Рисунок 6" descr="Изображение выглядит как кисть&#10;&#10;Автоматически созданное описание">
            <a:extLst>
              <a:ext uri="{FF2B5EF4-FFF2-40B4-BE49-F238E27FC236}">
                <a16:creationId xmlns:a16="http://schemas.microsoft.com/office/drawing/2014/main" id="{34BBBBE0-AFE8-4C68-9CB7-D89668514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10" y="200025"/>
            <a:ext cx="5147432" cy="576707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75A5650-6818-4607-928A-6CF637D32F0D}"/>
              </a:ext>
            </a:extLst>
          </p:cNvPr>
          <p:cNvSpPr/>
          <p:nvPr/>
        </p:nvSpPr>
        <p:spPr>
          <a:xfrm>
            <a:off x="262" y="2609346"/>
            <a:ext cx="51222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highlight>
                  <a:srgbClr val="FFFF00"/>
                </a:highlight>
              </a:rPr>
              <a:t>Мотиватор – выживание</a:t>
            </a:r>
          </a:p>
          <a:p>
            <a:pPr algn="ctr"/>
            <a:endParaRPr lang="ru-RU" sz="3200" dirty="0">
              <a:highlight>
                <a:srgbClr val="FFFF00"/>
              </a:highlight>
            </a:endParaRPr>
          </a:p>
          <a:p>
            <a:pPr algn="ctr"/>
            <a:r>
              <a:rPr lang="ru-RU" sz="3200" dirty="0">
                <a:solidFill>
                  <a:srgbClr val="C00000"/>
                </a:solidFill>
              </a:rPr>
              <a:t>Доклад Римского клуба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65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pic>
        <p:nvPicPr>
          <p:cNvPr id="11" name="Рисунок 10" descr="Изображение выглядит как человек, толпа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860CADD7-1EE2-4A45-AF38-571AC81E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24" y="665464"/>
            <a:ext cx="7059239" cy="504735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DF7D07C-D7F2-479D-8BB4-733548C50631}"/>
              </a:ext>
            </a:extLst>
          </p:cNvPr>
          <p:cNvSpPr/>
          <p:nvPr/>
        </p:nvSpPr>
        <p:spPr>
          <a:xfrm>
            <a:off x="0" y="2303077"/>
            <a:ext cx="44436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Опыт Китая показывает, что рост ВВП – это не решение проблемы, а, наоборот.</a:t>
            </a:r>
            <a:endParaRPr lang="ru-RU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23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2C217-5C1F-415D-AC02-7476FE2B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61" y="615986"/>
            <a:ext cx="4005629" cy="1766129"/>
          </a:xfrm>
        </p:spPr>
        <p:txBody>
          <a:bodyPr>
            <a:normAutofit fontScale="32500" lnSpcReduction="20000"/>
          </a:bodyPr>
          <a:lstStyle/>
          <a:p>
            <a:pPr marL="69850" indent="0" algn="ctr">
              <a:buNone/>
            </a:pPr>
            <a:r>
              <a:rPr lang="en-US" sz="8000" b="1" dirty="0"/>
              <a:t>Valery Vakulenko</a:t>
            </a:r>
            <a:r>
              <a:rPr lang="ru-RU" sz="8000" b="1" dirty="0"/>
              <a:t> </a:t>
            </a:r>
            <a:endParaRPr lang="ru-RU" sz="9600" b="1" dirty="0"/>
          </a:p>
          <a:p>
            <a:pPr marL="69850" indent="0" algn="ctr">
              <a:buNone/>
            </a:pPr>
            <a:r>
              <a:rPr lang="en-US" sz="5500" b="1" dirty="0"/>
              <a:t>"The unique potential of the BRICS+ countries in the field of Global ECO-Sustainable Development</a:t>
            </a:r>
            <a:r>
              <a:rPr lang="ru-RU" sz="5500" b="1" dirty="0"/>
              <a:t> </a:t>
            </a:r>
            <a:r>
              <a:rPr lang="en-US" sz="5500" b="1" dirty="0"/>
              <a:t>and its effective implementation </a:t>
            </a:r>
            <a:r>
              <a:rPr lang="en-US" sz="5000" b="1" dirty="0"/>
              <a:t>”.</a:t>
            </a:r>
            <a:endParaRPr lang="ru-RU" sz="5000" dirty="0"/>
          </a:p>
          <a:p>
            <a:pPr marL="69850" indent="0" algn="ctr">
              <a:buNone/>
            </a:pPr>
            <a:r>
              <a:rPr lang="en-US" sz="4800" b="1" dirty="0"/>
              <a:t> </a:t>
            </a:r>
          </a:p>
          <a:p>
            <a:pPr marL="69850" indent="0" algn="ctr">
              <a:buNone/>
            </a:pPr>
            <a:endParaRPr lang="ru-RU" sz="4200" dirty="0"/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39A602FC-483C-4C91-B63C-7B392A61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5788296"/>
            <a:ext cx="3901645" cy="1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Рисунок 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DB82788-043E-4EA8-9147-2E583B9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41" y="5619750"/>
            <a:ext cx="12276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1BE2582-5402-45D0-B041-AE743601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6" y="5352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53E7FF-5D42-48C1-AAEF-E506BAF9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75" y="671500"/>
            <a:ext cx="2551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altLang="ru-RU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F9D57-64EC-4C36-AA82-6E08C744F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6314451"/>
            <a:ext cx="87590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ru-RU" sz="20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Assistance Center for saving Nature &amp; Homo Sapiens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146C412-74F4-450E-AEA7-750C01E6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1161" y="5975897"/>
            <a:ext cx="57342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endParaRPr lang="ru-RU" alt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u="sng" dirty="0"/>
              <a:t>www.ecosana.club</a:t>
            </a:r>
            <a:r>
              <a:rPr lang="ru-RU" sz="2000" i="1" u="sng" dirty="0"/>
              <a:t> </a:t>
            </a:r>
            <a:r>
              <a:rPr lang="en-US" sz="2000" i="1" u="sng" dirty="0"/>
              <a:t>vakulenko@ecoestate.tv; </a:t>
            </a:r>
            <a:r>
              <a:rPr lang="en-US" sz="2400" i="1" u="sng" dirty="0"/>
              <a:t> 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en-US" sz="1600" i="1" u="sng" dirty="0"/>
              <a:t>WhatsApp, </a:t>
            </a:r>
            <a:r>
              <a:rPr lang="en-US" sz="2000" i="1" u="sng" dirty="0" err="1"/>
              <a:t>tel</a:t>
            </a:r>
            <a:r>
              <a:rPr lang="en-US" sz="2000" i="1" u="sng" dirty="0"/>
              <a:t> +79111777716</a:t>
            </a:r>
            <a:endParaRPr lang="ru-RU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9B53-509A-4B66-963E-3D6C3F53E5BA}"/>
              </a:ext>
            </a:extLst>
          </p:cNvPr>
          <p:cNvSpPr/>
          <p:nvPr/>
        </p:nvSpPr>
        <p:spPr>
          <a:xfrm>
            <a:off x="-59550" y="87242"/>
            <a:ext cx="524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FORUM BRICS+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2</a:t>
            </a:r>
            <a:r>
              <a:rPr lang="ru-RU" sz="2000" dirty="0"/>
              <a:t>2.09.</a:t>
            </a:r>
            <a:r>
              <a:rPr lang="en-US" sz="2000" dirty="0"/>
              <a:t>2020</a:t>
            </a:r>
            <a:r>
              <a:rPr lang="ru-RU" b="1" dirty="0"/>
              <a:t> </a:t>
            </a:r>
            <a:r>
              <a:rPr lang="en-US" sz="2000" b="1" dirty="0"/>
              <a:t>Sochi, Russia</a:t>
            </a:r>
            <a:endParaRPr lang="ru-RU" b="0" i="0" dirty="0">
              <a:solidFill>
                <a:srgbClr val="FFFFFF"/>
              </a:solidFill>
              <a:effectLst/>
              <a:latin typeface="Circe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8C4A2BF-B01D-4AE8-9859-365AEB6962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982635"/>
              </p:ext>
            </p:extLst>
          </p:nvPr>
        </p:nvGraphicFramePr>
        <p:xfrm>
          <a:off x="92075" y="92075"/>
          <a:ext cx="7524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Объект упаковщика для оболочки" showAsIcon="1" r:id="rId5" imgW="752760" imgH="456480" progId="Package">
                  <p:embed/>
                </p:oleObj>
              </mc:Choice>
              <mc:Fallback>
                <p:oleObj name="Объект упаковщика для оболочки" showAsIcon="1" r:id="rId5" imgW="75276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524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Изображение выглядит как здание, коврик&#10;&#10;Автоматически созданное описание">
            <a:extLst>
              <a:ext uri="{FF2B5EF4-FFF2-40B4-BE49-F238E27FC236}">
                <a16:creationId xmlns:a16="http://schemas.microsoft.com/office/drawing/2014/main" id="{A02F3CAC-6C63-40C2-99B4-FAB25E3E2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6" y="87242"/>
            <a:ext cx="4584868" cy="5812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126A9B-2165-42E8-8D67-3647478A2ADE}"/>
              </a:ext>
            </a:extLst>
          </p:cNvPr>
          <p:cNvSpPr/>
          <p:nvPr/>
        </p:nvSpPr>
        <p:spPr>
          <a:xfrm>
            <a:off x="147364" y="2531677"/>
            <a:ext cx="524114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Опыт Китая показывает, что рост ВВП – это не решение проблемы, а, наоборот.</a:t>
            </a:r>
            <a:endParaRPr lang="ru-RU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385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1954</Words>
  <Application>Microsoft Macintosh PowerPoint</Application>
  <PresentationFormat>Широкоэкранный</PresentationFormat>
  <Paragraphs>311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Circe</vt:lpstr>
      <vt:lpstr>Тема Office</vt:lpstr>
      <vt:lpstr>Объект упаковщика для оболочки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 Вакуленко</dc:creator>
  <cp:lastModifiedBy>Валерий Вакуленко</cp:lastModifiedBy>
  <cp:revision>41</cp:revision>
  <dcterms:created xsi:type="dcterms:W3CDTF">2020-09-21T10:08:16Z</dcterms:created>
  <dcterms:modified xsi:type="dcterms:W3CDTF">2020-09-22T05:25:25Z</dcterms:modified>
</cp:coreProperties>
</file>